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cubik" charset="1" panose="020005030200000200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0000000000000000000"/>
      <p:regular r:id="rId17"/>
    </p:embeddedFont>
    <p:embeddedFont>
      <p:font typeface="Open Sans Bold" charset="1" panose="00000000000000000000"/>
      <p:regular r:id="rId18"/>
    </p:embeddedFont>
    <p:embeddedFont>
      <p:font typeface="Open Sans Italics" charset="1" panose="00000000000000000000"/>
      <p:regular r:id="rId19"/>
    </p:embeddedFont>
    <p:embeddedFont>
      <p:font typeface="Open Sans Bold Italics" charset="1" panose="00000000000000000000"/>
      <p:regular r:id="rId20"/>
    </p:embeddedFont>
    <p:embeddedFont>
      <p:font typeface="Open Sans Light" charset="1" panose="00000000000000000000"/>
      <p:regular r:id="rId21"/>
    </p:embeddedFont>
    <p:embeddedFont>
      <p:font typeface="Open Sans Light Italics" charset="1" panose="00000000000000000000"/>
      <p:regular r:id="rId22"/>
    </p:embeddedFont>
    <p:embeddedFont>
      <p:font typeface="Open Sans Medium" charset="1" panose="00000000000000000000"/>
      <p:regular r:id="rId23"/>
    </p:embeddedFont>
    <p:embeddedFont>
      <p:font typeface="Open Sans Medium Italics" charset="1" panose="00000000000000000000"/>
      <p:regular r:id="rId24"/>
    </p:embeddedFont>
    <p:embeddedFont>
      <p:font typeface="Open Sans Semi-Bold" charset="1" panose="00000000000000000000"/>
      <p:regular r:id="rId25"/>
    </p:embeddedFont>
    <p:embeddedFont>
      <p:font typeface="Open Sans Semi-Bold Italics" charset="1" panose="00000000000000000000"/>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2" id="1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3" id="1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4" id="1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5" id="1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6" id="16"/>
          <p:cNvSpPr txBox="true"/>
          <p:nvPr/>
        </p:nvSpPr>
        <p:spPr>
          <a:xfrm rot="0">
            <a:off x="1028700" y="3691183"/>
            <a:ext cx="16230600" cy="2599851"/>
          </a:xfrm>
          <a:prstGeom prst="rect">
            <a:avLst/>
          </a:prstGeom>
        </p:spPr>
        <p:txBody>
          <a:bodyPr anchor="t" rtlCol="false" tIns="0" lIns="0" bIns="0" rIns="0">
            <a:spAutoFit/>
          </a:bodyPr>
          <a:lstStyle/>
          <a:p>
            <a:pPr algn="ctr">
              <a:lnSpc>
                <a:spcPts val="21011"/>
              </a:lnSpc>
              <a:spcBef>
                <a:spcPct val="0"/>
              </a:spcBef>
            </a:pPr>
            <a:r>
              <a:rPr lang="en-US" sz="15008">
                <a:solidFill>
                  <a:srgbClr val="FFFFFF"/>
                </a:solidFill>
                <a:latin typeface="Bicubik"/>
              </a:rPr>
              <a:t>SHAREKARO</a:t>
            </a:r>
          </a:p>
        </p:txBody>
      </p:sp>
      <p:sp>
        <p:nvSpPr>
          <p:cNvPr name="TextBox 17" id="17"/>
          <p:cNvSpPr txBox="true"/>
          <p:nvPr/>
        </p:nvSpPr>
        <p:spPr>
          <a:xfrm rot="0">
            <a:off x="5020480" y="2625395"/>
            <a:ext cx="8247040" cy="356235"/>
          </a:xfrm>
          <a:prstGeom prst="rect">
            <a:avLst/>
          </a:prstGeom>
        </p:spPr>
        <p:txBody>
          <a:bodyPr anchor="t" rtlCol="false" tIns="0" lIns="0" bIns="0" rIns="0">
            <a:spAutoFit/>
          </a:bodyPr>
          <a:lstStyle/>
          <a:p>
            <a:pPr algn="ctr">
              <a:lnSpc>
                <a:spcPts val="2939"/>
              </a:lnSpc>
              <a:spcBef>
                <a:spcPct val="0"/>
              </a:spcBef>
            </a:pPr>
            <a:r>
              <a:rPr lang="en-US" sz="2099" spc="1679">
                <a:solidFill>
                  <a:srgbClr val="C20BF2"/>
                </a:solidFill>
                <a:latin typeface="Open Sans"/>
              </a:rPr>
              <a:t>COURSE PROJECT</a:t>
            </a:r>
          </a:p>
        </p:txBody>
      </p:sp>
      <p:grpSp>
        <p:nvGrpSpPr>
          <p:cNvPr name="Group 18" id="18"/>
          <p:cNvGrpSpPr/>
          <p:nvPr/>
        </p:nvGrpSpPr>
        <p:grpSpPr>
          <a:xfrm rot="0">
            <a:off x="18144623" y="8078534"/>
            <a:ext cx="143377" cy="1179766"/>
            <a:chOff x="0" y="0"/>
            <a:chExt cx="46272" cy="380749"/>
          </a:xfrm>
        </p:grpSpPr>
        <p:sp>
          <p:nvSpPr>
            <p:cNvPr name="Freeform 19" id="19"/>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5020480" y="6017423"/>
            <a:ext cx="8247040" cy="339725"/>
          </a:xfrm>
          <a:prstGeom prst="rect">
            <a:avLst/>
          </a:prstGeom>
        </p:spPr>
        <p:txBody>
          <a:bodyPr anchor="t" rtlCol="false" tIns="0" lIns="0" bIns="0" rIns="0">
            <a:spAutoFit/>
          </a:bodyPr>
          <a:lstStyle/>
          <a:p>
            <a:pPr algn="ctr">
              <a:lnSpc>
                <a:spcPts val="2799"/>
              </a:lnSpc>
              <a:spcBef>
                <a:spcPct val="0"/>
              </a:spcBef>
            </a:pPr>
            <a:r>
              <a:rPr lang="en-US" sz="1999" spc="1599">
                <a:solidFill>
                  <a:srgbClr val="FFFFFF"/>
                </a:solidFill>
                <a:latin typeface="Open Sans"/>
              </a:rPr>
              <a:t>A DATA SHARING PLATFORM</a:t>
            </a:r>
          </a:p>
        </p:txBody>
      </p:sp>
      <p:sp>
        <p:nvSpPr>
          <p:cNvPr name="TextBox 22" id="22"/>
          <p:cNvSpPr txBox="true"/>
          <p:nvPr/>
        </p:nvSpPr>
        <p:spPr>
          <a:xfrm rot="0">
            <a:off x="5020480" y="1542085"/>
            <a:ext cx="8247040" cy="264160"/>
          </a:xfrm>
          <a:prstGeom prst="rect">
            <a:avLst/>
          </a:prstGeom>
        </p:spPr>
        <p:txBody>
          <a:bodyPr anchor="t" rtlCol="false" tIns="0" lIns="0" bIns="0" rIns="0">
            <a:spAutoFit/>
          </a:bodyPr>
          <a:lstStyle/>
          <a:p>
            <a:pPr algn="ctr">
              <a:lnSpc>
                <a:spcPts val="2239"/>
              </a:lnSpc>
              <a:spcBef>
                <a:spcPct val="0"/>
              </a:spcBef>
            </a:pPr>
            <a:r>
              <a:rPr lang="en-US" sz="1599" spc="1279">
                <a:solidFill>
                  <a:srgbClr val="C20BF2"/>
                </a:solidFill>
                <a:latin typeface="Open Sans"/>
              </a:rPr>
              <a:t>CSL2090 PCS2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2" id="1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3" id="1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4" id="1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5" id="1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6" id="16"/>
          <p:cNvSpPr txBox="true"/>
          <p:nvPr/>
        </p:nvSpPr>
        <p:spPr>
          <a:xfrm rot="0">
            <a:off x="1857927" y="3691183"/>
            <a:ext cx="14572145" cy="2599765"/>
          </a:xfrm>
          <a:prstGeom prst="rect">
            <a:avLst/>
          </a:prstGeom>
        </p:spPr>
        <p:txBody>
          <a:bodyPr anchor="t" rtlCol="false" tIns="0" lIns="0" bIns="0" rIns="0">
            <a:spAutoFit/>
          </a:bodyPr>
          <a:lstStyle/>
          <a:p>
            <a:pPr algn="ctr">
              <a:lnSpc>
                <a:spcPts val="21011"/>
              </a:lnSpc>
              <a:spcBef>
                <a:spcPct val="0"/>
              </a:spcBef>
            </a:pPr>
            <a:r>
              <a:rPr lang="en-US" sz="15008">
                <a:solidFill>
                  <a:srgbClr val="FFFFFF"/>
                </a:solidFill>
                <a:latin typeface="Bicubik"/>
              </a:rPr>
              <a:t>THANK YOU</a:t>
            </a:r>
          </a:p>
        </p:txBody>
      </p:sp>
      <p:sp>
        <p:nvSpPr>
          <p:cNvPr name="TextBox 17" id="17"/>
          <p:cNvSpPr txBox="true"/>
          <p:nvPr/>
        </p:nvSpPr>
        <p:spPr>
          <a:xfrm rot="0">
            <a:off x="5020480" y="3319929"/>
            <a:ext cx="8247040" cy="264086"/>
          </a:xfrm>
          <a:prstGeom prst="rect">
            <a:avLst/>
          </a:prstGeom>
        </p:spPr>
        <p:txBody>
          <a:bodyPr anchor="t" rtlCol="false" tIns="0" lIns="0" bIns="0" rIns="0">
            <a:spAutoFit/>
          </a:bodyPr>
          <a:lstStyle/>
          <a:p>
            <a:pPr algn="ctr">
              <a:lnSpc>
                <a:spcPts val="2239"/>
              </a:lnSpc>
              <a:spcBef>
                <a:spcPct val="0"/>
              </a:spcBef>
            </a:pPr>
            <a:r>
              <a:rPr lang="en-US" sz="1599" spc="1279">
                <a:solidFill>
                  <a:srgbClr val="C20BF2"/>
                </a:solidFill>
                <a:latin typeface="Open Sans"/>
              </a:rPr>
              <a:t>WWW.REALLYGREATSITE.COM</a:t>
            </a:r>
          </a:p>
        </p:txBody>
      </p:sp>
      <p:grpSp>
        <p:nvGrpSpPr>
          <p:cNvPr name="Group 18" id="18"/>
          <p:cNvGrpSpPr/>
          <p:nvPr/>
        </p:nvGrpSpPr>
        <p:grpSpPr>
          <a:xfrm rot="0">
            <a:off x="18144623" y="8078534"/>
            <a:ext cx="143377" cy="1179766"/>
            <a:chOff x="0" y="0"/>
            <a:chExt cx="46272" cy="380749"/>
          </a:xfrm>
        </p:grpSpPr>
        <p:sp>
          <p:nvSpPr>
            <p:cNvPr name="Freeform 19" id="19"/>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383028" y="1761366"/>
            <a:ext cx="6585871" cy="6585871"/>
            <a:chOff x="0" y="0"/>
            <a:chExt cx="8781161" cy="8781161"/>
          </a:xfrm>
        </p:grpSpPr>
        <p:pic>
          <p:nvPicPr>
            <p:cNvPr name="Picture 14" id="14"/>
            <p:cNvPicPr>
              <a:picLocks noChangeAspect="true"/>
            </p:cNvPicPr>
            <p:nvPr/>
          </p:nvPicPr>
          <p:blipFill>
            <a:blip r:embed="rId5"/>
            <a:srcRect l="23893" t="0" r="19856" b="0"/>
            <a:stretch>
              <a:fillRect/>
            </a:stretch>
          </p:blipFill>
          <p:spPr>
            <a:xfrm flipH="false" flipV="false">
              <a:off x="0" y="0"/>
              <a:ext cx="8781161" cy="8781161"/>
            </a:xfrm>
            <a:prstGeom prst="rect">
              <a:avLst/>
            </a:prstGeom>
          </p:spPr>
        </p:pic>
      </p:grpSp>
      <p:grpSp>
        <p:nvGrpSpPr>
          <p:cNvPr name="Group 15" id="15"/>
          <p:cNvGrpSpPr/>
          <p:nvPr/>
        </p:nvGrpSpPr>
        <p:grpSpPr>
          <a:xfrm rot="0">
            <a:off x="0" y="1761366"/>
            <a:ext cx="1053872" cy="6585871"/>
            <a:chOff x="0" y="0"/>
            <a:chExt cx="150802" cy="942391"/>
          </a:xfrm>
        </p:grpSpPr>
        <p:sp>
          <p:nvSpPr>
            <p:cNvPr name="Freeform 16" id="16"/>
            <p:cNvSpPr/>
            <p:nvPr/>
          </p:nvSpPr>
          <p:spPr>
            <a:xfrm flipH="false" flipV="false" rot="0">
              <a:off x="0" y="0"/>
              <a:ext cx="150802" cy="942391"/>
            </a:xfrm>
            <a:custGeom>
              <a:avLst/>
              <a:gdLst/>
              <a:ahLst/>
              <a:cxnLst/>
              <a:rect r="r" b="b" t="t" l="l"/>
              <a:pathLst>
                <a:path h="942391" w="150802">
                  <a:moveTo>
                    <a:pt x="0" y="0"/>
                  </a:moveTo>
                  <a:lnTo>
                    <a:pt x="150802" y="0"/>
                  </a:lnTo>
                  <a:lnTo>
                    <a:pt x="150802" y="942391"/>
                  </a:lnTo>
                  <a:lnTo>
                    <a:pt x="0" y="942391"/>
                  </a:lnTo>
                  <a:close/>
                </a:path>
              </a:pathLst>
            </a:custGeom>
            <a:gradFill rotWithShape="true">
              <a:gsLst>
                <a:gs pos="0">
                  <a:srgbClr val="6E009B">
                    <a:alpha val="100000"/>
                  </a:srgbClr>
                </a:gs>
                <a:gs pos="100000">
                  <a:srgbClr val="EB00FF">
                    <a:alpha val="100000"/>
                  </a:srgbClr>
                </a:gs>
              </a:gsLst>
              <a:lin ang="2700000"/>
            </a:gradFill>
          </p:spPr>
        </p:sp>
        <p:sp>
          <p:nvSpPr>
            <p:cNvPr name="TextBox 17" id="17"/>
            <p:cNvSpPr txBox="true"/>
            <p:nvPr/>
          </p:nvSpPr>
          <p:spPr>
            <a:xfrm>
              <a:off x="0" y="-38100"/>
              <a:ext cx="150802" cy="980491"/>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5400000">
            <a:off x="11020618" y="3248277"/>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20" id="20"/>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1" id="21"/>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2" id="22"/>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3" id="2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4" id="24"/>
          <p:cNvSpPr txBox="true"/>
          <p:nvPr/>
        </p:nvSpPr>
        <p:spPr>
          <a:xfrm rot="0">
            <a:off x="8770240" y="2035064"/>
            <a:ext cx="7437605"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OVERVIEW</a:t>
            </a:r>
          </a:p>
        </p:txBody>
      </p:sp>
      <p:sp>
        <p:nvSpPr>
          <p:cNvPr name="TextBox 25" id="25"/>
          <p:cNvSpPr txBox="true"/>
          <p:nvPr/>
        </p:nvSpPr>
        <p:spPr>
          <a:xfrm rot="0">
            <a:off x="9905678" y="5765214"/>
            <a:ext cx="5813095" cy="198120"/>
          </a:xfrm>
          <a:prstGeom prst="rect">
            <a:avLst/>
          </a:prstGeom>
        </p:spPr>
        <p:txBody>
          <a:bodyPr anchor="t" rtlCol="false" tIns="0" lIns="0" bIns="0" rIns="0">
            <a:spAutoFit/>
          </a:bodyPr>
          <a:lstStyle/>
          <a:p>
            <a:pPr algn="l">
              <a:lnSpc>
                <a:spcPts val="1680"/>
              </a:lnSpc>
              <a:spcBef>
                <a:spcPct val="0"/>
              </a:spcBef>
            </a:pPr>
          </a:p>
        </p:txBody>
      </p:sp>
      <p:sp>
        <p:nvSpPr>
          <p:cNvPr name="TextBox 26" id="26"/>
          <p:cNvSpPr txBox="true"/>
          <p:nvPr/>
        </p:nvSpPr>
        <p:spPr>
          <a:xfrm rot="0">
            <a:off x="8545298" y="4296092"/>
            <a:ext cx="8714002" cy="2990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The project entails developing a software solution for local WiFi networks, facilitating secure messaging, seamless file transfers, and network traffic monitoring. Users can exchange messages, share files, and oversee network activity conveniently through a user-friendly interface. Emphasis will be placed on robust security measures, including encryption for data transmission and access controls. The software will be designed for scalability and optimal performance to accommodate varying user demands and network loads, ensuring efficient communication and management within the local WiFi ecosystem.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3137137" y="1028700"/>
            <a:ext cx="4122163" cy="5040082"/>
            <a:chOff x="0" y="0"/>
            <a:chExt cx="589852" cy="721200"/>
          </a:xfrm>
        </p:grpSpPr>
        <p:sp>
          <p:nvSpPr>
            <p:cNvPr name="Freeform 14" id="14"/>
            <p:cNvSpPr/>
            <p:nvPr/>
          </p:nvSpPr>
          <p:spPr>
            <a:xfrm flipH="false" flipV="false" rot="0">
              <a:off x="0" y="0"/>
              <a:ext cx="589852" cy="721200"/>
            </a:xfrm>
            <a:custGeom>
              <a:avLst/>
              <a:gdLst/>
              <a:ahLst/>
              <a:cxnLst/>
              <a:rect r="r" b="b" t="t" l="l"/>
              <a:pathLst>
                <a:path h="721200" w="589852">
                  <a:moveTo>
                    <a:pt x="0" y="0"/>
                  </a:moveTo>
                  <a:lnTo>
                    <a:pt x="589852" y="0"/>
                  </a:lnTo>
                  <a:lnTo>
                    <a:pt x="589852" y="721200"/>
                  </a:lnTo>
                  <a:lnTo>
                    <a:pt x="0" y="721200"/>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589852" cy="7593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321086" y="2418284"/>
            <a:ext cx="6426909" cy="6074725"/>
            <a:chOff x="0" y="0"/>
            <a:chExt cx="8569213" cy="8099633"/>
          </a:xfrm>
        </p:grpSpPr>
        <p:pic>
          <p:nvPicPr>
            <p:cNvPr name="Picture 17" id="17"/>
            <p:cNvPicPr>
              <a:picLocks noChangeAspect="true"/>
            </p:cNvPicPr>
            <p:nvPr/>
          </p:nvPicPr>
          <p:blipFill>
            <a:blip r:embed="rId5"/>
            <a:srcRect l="23550" t="0" r="23550" b="0"/>
            <a:stretch>
              <a:fillRect/>
            </a:stretch>
          </p:blipFill>
          <p:spPr>
            <a:xfrm flipH="false" flipV="false">
              <a:off x="0" y="0"/>
              <a:ext cx="8569213" cy="8099633"/>
            </a:xfrm>
            <a:prstGeom prst="rect">
              <a:avLst/>
            </a:prstGeom>
          </p:spPr>
        </p:pic>
      </p:grpSp>
      <p:sp>
        <p:nvSpPr>
          <p:cNvPr name="Freeform 18" id="18"/>
          <p:cNvSpPr/>
          <p:nvPr/>
        </p:nvSpPr>
        <p:spPr>
          <a:xfrm flipH="false" flipV="false" rot="-5400000">
            <a:off x="3080282" y="2234724"/>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20" id="20"/>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1" id="21"/>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2" id="22"/>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3" id="2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4" id="24"/>
          <p:cNvSpPr txBox="true"/>
          <p:nvPr/>
        </p:nvSpPr>
        <p:spPr>
          <a:xfrm rot="0">
            <a:off x="1965342" y="2081010"/>
            <a:ext cx="7483022" cy="2046939"/>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PEER TO PEER MESSSAGING </a:t>
            </a:r>
          </a:p>
        </p:txBody>
      </p:sp>
      <p:sp>
        <p:nvSpPr>
          <p:cNvPr name="TextBox 25" id="25"/>
          <p:cNvSpPr txBox="true"/>
          <p:nvPr/>
        </p:nvSpPr>
        <p:spPr>
          <a:xfrm rot="0">
            <a:off x="673429" y="4658761"/>
            <a:ext cx="8774935" cy="4036498"/>
          </a:xfrm>
          <a:prstGeom prst="rect">
            <a:avLst/>
          </a:prstGeom>
        </p:spPr>
        <p:txBody>
          <a:bodyPr anchor="t" rtlCol="false" tIns="0" lIns="0" bIns="0" rIns="0">
            <a:spAutoFit/>
          </a:bodyPr>
          <a:lstStyle/>
          <a:p>
            <a:pPr algn="l">
              <a:lnSpc>
                <a:spcPts val="2932"/>
              </a:lnSpc>
            </a:pPr>
            <a:r>
              <a:rPr lang="en-US" sz="2094">
                <a:solidFill>
                  <a:srgbClr val="FFFFFF"/>
                </a:solidFill>
                <a:latin typeface="Open Sans"/>
              </a:rPr>
              <a:t>Functionality: Real-time 2-way messaging using UDP sockets. Key Features:</a:t>
            </a:r>
          </a:p>
          <a:p>
            <a:pPr algn="l">
              <a:lnSpc>
                <a:spcPts val="2932"/>
              </a:lnSpc>
            </a:pPr>
          </a:p>
          <a:p>
            <a:pPr algn="l" marL="452186" indent="-226093" lvl="1">
              <a:lnSpc>
                <a:spcPts val="2932"/>
              </a:lnSpc>
              <a:buAutoNum type="arabicPeriod" startAt="1"/>
            </a:pPr>
            <a:r>
              <a:rPr lang="en-US" sz="2094">
                <a:solidFill>
                  <a:srgbClr val="FFFFFF"/>
                </a:solidFill>
                <a:latin typeface="Open Sans"/>
              </a:rPr>
              <a:t>UDP-based communication: Utilizes UDP (User Datagram Protocol) for lightweight and efficient messaging over the network.</a:t>
            </a:r>
          </a:p>
          <a:p>
            <a:pPr algn="l" marL="452186" indent="-226093" lvl="1">
              <a:lnSpc>
                <a:spcPts val="2932"/>
              </a:lnSpc>
              <a:buAutoNum type="arabicPeriod" startAt="1"/>
            </a:pPr>
            <a:r>
              <a:rPr lang="en-US" sz="2094">
                <a:solidFill>
                  <a:srgbClr val="FFFFFF"/>
                </a:solidFill>
                <a:latin typeface="Open Sans"/>
              </a:rPr>
              <a:t>Threading for concurrent operations: Implements threading to enable simultaneous sending and receiving of messages, ensuring smooth and uninterrupted communication.</a:t>
            </a:r>
          </a:p>
          <a:p>
            <a:pPr algn="l" marL="452186" indent="-226093" lvl="1">
              <a:lnSpc>
                <a:spcPts val="2932"/>
              </a:lnSpc>
              <a:spcBef>
                <a:spcPct val="0"/>
              </a:spcBef>
              <a:buAutoNum type="arabicPeriod" startAt="1"/>
            </a:pPr>
            <a:r>
              <a:rPr lang="en-US" sz="2094">
                <a:solidFill>
                  <a:srgbClr val="FFFFFF"/>
                </a:solidFill>
                <a:latin typeface="Open Sans"/>
              </a:rPr>
              <a:t>Simple "quit" command for disconnection: Provides a straightforward command for users to gracefully disconnect from the messaging system, enhancing user experience and usability.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28700" y="3859928"/>
            <a:ext cx="9959074" cy="6074725"/>
            <a:chOff x="0" y="0"/>
            <a:chExt cx="13278765" cy="8099633"/>
          </a:xfrm>
        </p:grpSpPr>
        <p:pic>
          <p:nvPicPr>
            <p:cNvPr name="Picture 14" id="14"/>
            <p:cNvPicPr>
              <a:picLocks noChangeAspect="true"/>
            </p:cNvPicPr>
            <p:nvPr/>
          </p:nvPicPr>
          <p:blipFill>
            <a:blip r:embed="rId5"/>
            <a:srcRect l="0" t="259" r="9120" b="259"/>
            <a:stretch>
              <a:fillRect/>
            </a:stretch>
          </p:blipFill>
          <p:spPr>
            <a:xfrm flipH="false" flipV="false">
              <a:off x="0" y="0"/>
              <a:ext cx="13278765" cy="8099633"/>
            </a:xfrm>
            <a:prstGeom prst="rect">
              <a:avLst/>
            </a:prstGeom>
          </p:spPr>
        </p:pic>
      </p:grpSp>
      <p:sp>
        <p:nvSpPr>
          <p:cNvPr name="Freeform 15" id="15"/>
          <p:cNvSpPr/>
          <p:nvPr/>
        </p:nvSpPr>
        <p:spPr>
          <a:xfrm flipH="false" flipV="false" rot="0">
            <a:off x="4299141" y="1626761"/>
            <a:ext cx="13708378" cy="1936308"/>
          </a:xfrm>
          <a:custGeom>
            <a:avLst/>
            <a:gdLst/>
            <a:ahLst/>
            <a:cxnLst/>
            <a:rect r="r" b="b" t="t" l="l"/>
            <a:pathLst>
              <a:path h="1936308" w="13708378">
                <a:moveTo>
                  <a:pt x="0" y="0"/>
                </a:moveTo>
                <a:lnTo>
                  <a:pt x="13708378" y="0"/>
                </a:lnTo>
                <a:lnTo>
                  <a:pt x="13708378" y="1936308"/>
                </a:lnTo>
                <a:lnTo>
                  <a:pt x="0" y="1936308"/>
                </a:lnTo>
                <a:lnTo>
                  <a:pt x="0" y="0"/>
                </a:lnTo>
                <a:close/>
              </a:path>
            </a:pathLst>
          </a:custGeom>
          <a:blipFill>
            <a:blip r:embed="rId6"/>
            <a:stretch>
              <a:fillRect l="0" t="0" r="0" b="0"/>
            </a:stretch>
          </a:blipFill>
        </p:spPr>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947856" y="615389"/>
            <a:ext cx="11355554"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REAL APPLICATIONS PICS</a:t>
            </a:r>
          </a:p>
        </p:txBody>
      </p:sp>
      <p:sp>
        <p:nvSpPr>
          <p:cNvPr name="TextBox 21" id="21"/>
          <p:cNvSpPr txBox="true"/>
          <p:nvPr/>
        </p:nvSpPr>
        <p:spPr>
          <a:xfrm rot="0">
            <a:off x="11153330" y="6134021"/>
            <a:ext cx="4001918" cy="763269"/>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Normal exchange of text message sbetween peers</a:t>
            </a:r>
          </a:p>
        </p:txBody>
      </p:sp>
      <p:sp>
        <p:nvSpPr>
          <p:cNvPr name="TextBox 22" id="22"/>
          <p:cNvSpPr txBox="true"/>
          <p:nvPr/>
        </p:nvSpPr>
        <p:spPr>
          <a:xfrm rot="0">
            <a:off x="1447429" y="2222171"/>
            <a:ext cx="1451744" cy="372744"/>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Entry Page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448364" y="3166392"/>
            <a:ext cx="8546482" cy="6074725"/>
            <a:chOff x="0" y="0"/>
            <a:chExt cx="11395310" cy="8099633"/>
          </a:xfrm>
        </p:grpSpPr>
        <p:pic>
          <p:nvPicPr>
            <p:cNvPr name="Picture 14" id="14"/>
            <p:cNvPicPr>
              <a:picLocks noChangeAspect="true"/>
            </p:cNvPicPr>
            <p:nvPr/>
          </p:nvPicPr>
          <p:blipFill>
            <a:blip r:embed="rId5"/>
            <a:srcRect l="13357" t="0" r="13357" b="0"/>
            <a:stretch>
              <a:fillRect/>
            </a:stretch>
          </p:blipFill>
          <p:spPr>
            <a:xfrm flipH="false" flipV="false">
              <a:off x="0" y="0"/>
              <a:ext cx="11395310" cy="8099633"/>
            </a:xfrm>
            <a:prstGeom prst="rect">
              <a:avLst/>
            </a:prstGeom>
          </p:spPr>
        </p:pic>
      </p:grpSp>
      <p:sp>
        <p:nvSpPr>
          <p:cNvPr name="Freeform 15" id="15"/>
          <p:cNvSpPr/>
          <p:nvPr/>
        </p:nvSpPr>
        <p:spPr>
          <a:xfrm flipH="false" flipV="false" rot="-5400000">
            <a:off x="3080282" y="2234724"/>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1" id="21"/>
          <p:cNvSpPr txBox="true"/>
          <p:nvPr/>
        </p:nvSpPr>
        <p:spPr>
          <a:xfrm rot="0">
            <a:off x="1965342" y="2081010"/>
            <a:ext cx="7483022" cy="2046939"/>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PEER TO PEER MESSSAGING </a:t>
            </a:r>
          </a:p>
        </p:txBody>
      </p:sp>
      <p:sp>
        <p:nvSpPr>
          <p:cNvPr name="TextBox 22" id="22"/>
          <p:cNvSpPr txBox="true"/>
          <p:nvPr/>
        </p:nvSpPr>
        <p:spPr>
          <a:xfrm rot="0">
            <a:off x="673429" y="4658761"/>
            <a:ext cx="8774935" cy="4036498"/>
          </a:xfrm>
          <a:prstGeom prst="rect">
            <a:avLst/>
          </a:prstGeom>
        </p:spPr>
        <p:txBody>
          <a:bodyPr anchor="t" rtlCol="false" tIns="0" lIns="0" bIns="0" rIns="0">
            <a:spAutoFit/>
          </a:bodyPr>
          <a:lstStyle/>
          <a:p>
            <a:pPr algn="l">
              <a:lnSpc>
                <a:spcPts val="2932"/>
              </a:lnSpc>
            </a:pPr>
            <a:r>
              <a:rPr lang="en-US" sz="2094">
                <a:solidFill>
                  <a:srgbClr val="FFFFFF"/>
                </a:solidFill>
                <a:latin typeface="Open Sans"/>
              </a:rPr>
              <a:t>Functionality: Real-time 2-way messaging using UDP sockets. Key Features:</a:t>
            </a:r>
          </a:p>
          <a:p>
            <a:pPr algn="l">
              <a:lnSpc>
                <a:spcPts val="2932"/>
              </a:lnSpc>
            </a:pPr>
          </a:p>
          <a:p>
            <a:pPr algn="l" marL="452186" indent="-226093" lvl="1">
              <a:lnSpc>
                <a:spcPts val="2932"/>
              </a:lnSpc>
              <a:buAutoNum type="arabicPeriod" startAt="1"/>
            </a:pPr>
            <a:r>
              <a:rPr lang="en-US" sz="2094">
                <a:solidFill>
                  <a:srgbClr val="FFFFFF"/>
                </a:solidFill>
                <a:latin typeface="Open Sans"/>
              </a:rPr>
              <a:t>UDP-based communication: Utilizes UDP (User Datagram Protocol) for lightweight and efficient messaging over the network.</a:t>
            </a:r>
          </a:p>
          <a:p>
            <a:pPr algn="l" marL="452186" indent="-226093" lvl="1">
              <a:lnSpc>
                <a:spcPts val="2932"/>
              </a:lnSpc>
              <a:buAutoNum type="arabicPeriod" startAt="1"/>
            </a:pPr>
            <a:r>
              <a:rPr lang="en-US" sz="2094">
                <a:solidFill>
                  <a:srgbClr val="FFFFFF"/>
                </a:solidFill>
                <a:latin typeface="Open Sans"/>
              </a:rPr>
              <a:t>Threading for concurrent operations: Implements threading to enable simultaneous sending and receiving of messages, ensuring smooth and uninterrupted communication.</a:t>
            </a:r>
          </a:p>
          <a:p>
            <a:pPr algn="l" marL="452186" indent="-226093" lvl="1">
              <a:lnSpc>
                <a:spcPts val="2932"/>
              </a:lnSpc>
              <a:spcBef>
                <a:spcPct val="0"/>
              </a:spcBef>
              <a:buAutoNum type="arabicPeriod" startAt="1"/>
            </a:pPr>
            <a:r>
              <a:rPr lang="en-US" sz="2094">
                <a:solidFill>
                  <a:srgbClr val="FFFFFF"/>
                </a:solidFill>
                <a:latin typeface="Open Sans"/>
              </a:rPr>
              <a:t>Simple "quit" command for disconnection: Provides a straightforward command for users to gracefully disconnect from the messaging system, enhancing user experience and usability.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726254" y="2381063"/>
            <a:ext cx="6137236" cy="5524873"/>
          </a:xfrm>
          <a:custGeom>
            <a:avLst/>
            <a:gdLst/>
            <a:ahLst/>
            <a:cxnLst/>
            <a:rect r="r" b="b" t="t" l="l"/>
            <a:pathLst>
              <a:path h="5524873" w="6137236">
                <a:moveTo>
                  <a:pt x="0" y="0"/>
                </a:moveTo>
                <a:lnTo>
                  <a:pt x="6137236" y="0"/>
                </a:lnTo>
                <a:lnTo>
                  <a:pt x="6137236" y="5524874"/>
                </a:lnTo>
                <a:lnTo>
                  <a:pt x="0" y="5524874"/>
                </a:lnTo>
                <a:lnTo>
                  <a:pt x="0" y="0"/>
                </a:lnTo>
                <a:close/>
              </a:path>
            </a:pathLst>
          </a:custGeom>
          <a:blipFill>
            <a:blip r:embed="rId5"/>
            <a:stretch>
              <a:fillRect l="0" t="0" r="0" b="0"/>
            </a:stretch>
          </a:blipFill>
        </p:spPr>
      </p:sp>
      <p:sp>
        <p:nvSpPr>
          <p:cNvPr name="Freeform 14" id="14"/>
          <p:cNvSpPr/>
          <p:nvPr/>
        </p:nvSpPr>
        <p:spPr>
          <a:xfrm flipH="false" flipV="false" rot="0">
            <a:off x="8817417" y="2358597"/>
            <a:ext cx="6162226" cy="5547340"/>
          </a:xfrm>
          <a:custGeom>
            <a:avLst/>
            <a:gdLst/>
            <a:ahLst/>
            <a:cxnLst/>
            <a:rect r="r" b="b" t="t" l="l"/>
            <a:pathLst>
              <a:path h="5547340" w="6162226">
                <a:moveTo>
                  <a:pt x="0" y="0"/>
                </a:moveTo>
                <a:lnTo>
                  <a:pt x="6162226" y="0"/>
                </a:lnTo>
                <a:lnTo>
                  <a:pt x="6162226" y="5547340"/>
                </a:lnTo>
                <a:lnTo>
                  <a:pt x="0" y="5547340"/>
                </a:lnTo>
                <a:lnTo>
                  <a:pt x="0" y="0"/>
                </a:lnTo>
                <a:close/>
              </a:path>
            </a:pathLst>
          </a:custGeom>
          <a:blipFill>
            <a:blip r:embed="rId6"/>
            <a:stretch>
              <a:fillRect l="0" t="0" r="0" b="0"/>
            </a:stretch>
          </a:blipFill>
        </p:spPr>
      </p:sp>
      <p:sp>
        <p:nvSpPr>
          <p:cNvPr name="TextBox 15" id="15"/>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6" id="16"/>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7" id="17"/>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8" id="18"/>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9" id="19"/>
          <p:cNvSpPr txBox="true"/>
          <p:nvPr/>
        </p:nvSpPr>
        <p:spPr>
          <a:xfrm rot="0">
            <a:off x="947856" y="904875"/>
            <a:ext cx="11355554"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REAL APPLICATIONS PICS</a:t>
            </a:r>
          </a:p>
        </p:txBody>
      </p:sp>
      <p:sp>
        <p:nvSpPr>
          <p:cNvPr name="TextBox 20" id="20"/>
          <p:cNvSpPr txBox="true"/>
          <p:nvPr/>
        </p:nvSpPr>
        <p:spPr>
          <a:xfrm rot="0">
            <a:off x="3300563" y="8040434"/>
            <a:ext cx="2988618" cy="372744"/>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Recieving Side Output</a:t>
            </a:r>
          </a:p>
        </p:txBody>
      </p:sp>
      <p:sp>
        <p:nvSpPr>
          <p:cNvPr name="TextBox 21" id="21"/>
          <p:cNvSpPr txBox="true"/>
          <p:nvPr/>
        </p:nvSpPr>
        <p:spPr>
          <a:xfrm rot="0">
            <a:off x="10793510" y="8040434"/>
            <a:ext cx="2846784" cy="763269"/>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Sending  Side Output</a:t>
            </a:r>
          </a:p>
          <a:p>
            <a:pPr algn="ctr">
              <a:lnSpc>
                <a:spcPts val="30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346602" y="3863214"/>
            <a:ext cx="6648244" cy="5377903"/>
            <a:chOff x="0" y="0"/>
            <a:chExt cx="8864325" cy="7170538"/>
          </a:xfrm>
        </p:grpSpPr>
        <p:pic>
          <p:nvPicPr>
            <p:cNvPr name="Picture 14" id="14"/>
            <p:cNvPicPr>
              <a:picLocks noChangeAspect="true"/>
            </p:cNvPicPr>
            <p:nvPr/>
          </p:nvPicPr>
          <p:blipFill>
            <a:blip r:embed="rId5"/>
            <a:srcRect l="13806" t="0" r="13806" b="0"/>
            <a:stretch>
              <a:fillRect/>
            </a:stretch>
          </p:blipFill>
          <p:spPr>
            <a:xfrm flipH="false" flipV="false">
              <a:off x="0" y="0"/>
              <a:ext cx="8864325" cy="7170538"/>
            </a:xfrm>
            <a:prstGeom prst="rect">
              <a:avLst/>
            </a:prstGeom>
          </p:spPr>
        </p:pic>
      </p:grpSp>
      <p:sp>
        <p:nvSpPr>
          <p:cNvPr name="Freeform 15" id="15"/>
          <p:cNvSpPr/>
          <p:nvPr/>
        </p:nvSpPr>
        <p:spPr>
          <a:xfrm flipH="false" flipV="false" rot="-5400000">
            <a:off x="3080282" y="2234724"/>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1" id="21"/>
          <p:cNvSpPr txBox="true"/>
          <p:nvPr/>
        </p:nvSpPr>
        <p:spPr>
          <a:xfrm rot="0">
            <a:off x="237981" y="959057"/>
            <a:ext cx="8396099" cy="2046939"/>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NETWORK TRAFFIC ANALYSIS</a:t>
            </a:r>
          </a:p>
        </p:txBody>
      </p:sp>
      <p:sp>
        <p:nvSpPr>
          <p:cNvPr name="TextBox 22" id="22"/>
          <p:cNvSpPr txBox="true"/>
          <p:nvPr/>
        </p:nvSpPr>
        <p:spPr>
          <a:xfrm rot="0">
            <a:off x="223056" y="3076459"/>
            <a:ext cx="10971146" cy="6913312"/>
          </a:xfrm>
          <a:prstGeom prst="rect">
            <a:avLst/>
          </a:prstGeom>
        </p:spPr>
        <p:txBody>
          <a:bodyPr anchor="t" rtlCol="false" tIns="0" lIns="0" bIns="0" rIns="0">
            <a:spAutoFit/>
          </a:bodyPr>
          <a:lstStyle/>
          <a:p>
            <a:pPr algn="l">
              <a:lnSpc>
                <a:spcPts val="2624"/>
              </a:lnSpc>
            </a:pPr>
            <a:r>
              <a:rPr lang="en-US" sz="1874">
                <a:solidFill>
                  <a:srgbClr val="FFFFFF"/>
                </a:solidFill>
                <a:latin typeface="Open Sans"/>
              </a:rPr>
              <a:t>Functionality:</a:t>
            </a:r>
          </a:p>
          <a:p>
            <a:pPr algn="l" marL="404714" indent="-202357" lvl="1">
              <a:lnSpc>
                <a:spcPts val="2624"/>
              </a:lnSpc>
              <a:buFont typeface="Arial"/>
              <a:buChar char="•"/>
            </a:pPr>
            <a:r>
              <a:rPr lang="en-US" sz="1874">
                <a:solidFill>
                  <a:srgbClr val="FFFFFF"/>
                </a:solidFill>
                <a:latin typeface="Open Sans"/>
              </a:rPr>
              <a:t>get_wifi_interface: Locates the Wi-Fi interface.</a:t>
            </a:r>
          </a:p>
          <a:p>
            <a:pPr algn="l" marL="404714" indent="-202357" lvl="1">
              <a:lnSpc>
                <a:spcPts val="2624"/>
              </a:lnSpc>
              <a:buFont typeface="Arial"/>
              <a:buChar char="•"/>
            </a:pPr>
            <a:r>
              <a:rPr lang="en-US" sz="1874">
                <a:solidFill>
                  <a:srgbClr val="FFFFFF"/>
                </a:solidFill>
                <a:latin typeface="Open Sans"/>
              </a:rPr>
              <a:t>get_wifi_stats: Retrieves network statistics for the Wi-Fi interface.</a:t>
            </a:r>
          </a:p>
          <a:p>
            <a:pPr algn="l" marL="404714" indent="-202357" lvl="1">
              <a:lnSpc>
                <a:spcPts val="2624"/>
              </a:lnSpc>
              <a:buFont typeface="Arial"/>
              <a:buChar char="•"/>
            </a:pPr>
            <a:r>
              <a:rPr lang="en-US" sz="1874">
                <a:solidFill>
                  <a:srgbClr val="FFFFFF"/>
                </a:solidFill>
                <a:latin typeface="Open Sans"/>
              </a:rPr>
              <a:t>print_wifi_stats: Displays the statistics on the console, highlighting anomalies if detected.</a:t>
            </a:r>
          </a:p>
          <a:p>
            <a:pPr algn="l" marL="404714" indent="-202357" lvl="1">
              <a:lnSpc>
                <a:spcPts val="2624"/>
              </a:lnSpc>
              <a:buFont typeface="Arial"/>
              <a:buChar char="•"/>
            </a:pPr>
            <a:r>
              <a:rPr lang="en-US" sz="1874">
                <a:solidFill>
                  <a:srgbClr val="FFFFFF"/>
                </a:solidFill>
                <a:latin typeface="Open Sans"/>
              </a:rPr>
              <a:t>write_to_csv: Records the statistics in "Network.csv", updating every 5 seconds to provide real-time data.</a:t>
            </a:r>
          </a:p>
          <a:p>
            <a:pPr algn="l" marL="404714" indent="-202357" lvl="1">
              <a:lnSpc>
                <a:spcPts val="2624"/>
              </a:lnSpc>
              <a:buFont typeface="Arial"/>
              <a:buChar char="•"/>
            </a:pPr>
            <a:r>
              <a:rPr lang="en-US" sz="1874">
                <a:solidFill>
                  <a:srgbClr val="FFFFFF"/>
                </a:solidFill>
                <a:latin typeface="Open Sans"/>
              </a:rPr>
              <a:t>detect_anomaly: Compares current and previous statistics to identify anomalies, displaying them in black font for visibility.</a:t>
            </a:r>
          </a:p>
          <a:p>
            <a:pPr algn="l" marL="404714" indent="-202357" lvl="1">
              <a:lnSpc>
                <a:spcPts val="2624"/>
              </a:lnSpc>
              <a:buFont typeface="Arial"/>
              <a:buChar char="•"/>
            </a:pPr>
            <a:r>
              <a:rPr lang="en-US" sz="1874">
                <a:solidFill>
                  <a:srgbClr val="FFFFFF"/>
                </a:solidFill>
                <a:latin typeface="Open Sans"/>
              </a:rPr>
              <a:t>monitor_network: Main function running an infinite loop to continuously monitor the network and print statistics.</a:t>
            </a:r>
          </a:p>
          <a:p>
            <a:pPr algn="l">
              <a:lnSpc>
                <a:spcPts val="2624"/>
              </a:lnSpc>
            </a:pPr>
          </a:p>
          <a:p>
            <a:pPr algn="l">
              <a:lnSpc>
                <a:spcPts val="2624"/>
              </a:lnSpc>
            </a:pPr>
            <a:r>
              <a:rPr lang="en-US" sz="1874">
                <a:solidFill>
                  <a:srgbClr val="FFFFFF"/>
                </a:solidFill>
                <a:latin typeface="Open Sans"/>
              </a:rPr>
              <a:t>Key Features:</a:t>
            </a:r>
          </a:p>
          <a:p>
            <a:pPr algn="l" marL="404714" indent="-202357" lvl="1">
              <a:lnSpc>
                <a:spcPts val="2624"/>
              </a:lnSpc>
              <a:buFont typeface="Arial"/>
              <a:buChar char="•"/>
            </a:pPr>
            <a:r>
              <a:rPr lang="en-US" sz="1874">
                <a:solidFill>
                  <a:srgbClr val="FFFFFF"/>
                </a:solidFill>
                <a:latin typeface="Open Sans"/>
              </a:rPr>
              <a:t>Real-time monitoring of Wi-Fi interface statistics allows immediate insights into network performance.</a:t>
            </a:r>
          </a:p>
          <a:p>
            <a:pPr algn="l" marL="404714" indent="-202357" lvl="1">
              <a:lnSpc>
                <a:spcPts val="2624"/>
              </a:lnSpc>
              <a:buFont typeface="Arial"/>
              <a:buChar char="•"/>
            </a:pPr>
            <a:r>
              <a:rPr lang="en-US" sz="1874">
                <a:solidFill>
                  <a:srgbClr val="FFFFFF"/>
                </a:solidFill>
                <a:latin typeface="Open Sans"/>
              </a:rPr>
              <a:t>Anomaly detection based on significant changes in the rate of bytes sent and received, ensuring prompt identification of irregularities.</a:t>
            </a:r>
          </a:p>
          <a:p>
            <a:pPr algn="l" marL="404714" indent="-202357" lvl="1">
              <a:lnSpc>
                <a:spcPts val="2624"/>
              </a:lnSpc>
              <a:buFont typeface="Arial"/>
              <a:buChar char="•"/>
            </a:pPr>
            <a:r>
              <a:rPr lang="en-US" sz="1874">
                <a:solidFill>
                  <a:srgbClr val="FFFFFF"/>
                </a:solidFill>
                <a:latin typeface="Open Sans"/>
              </a:rPr>
              <a:t>CSV logging of network statistics enables detailed analysis and real-time updates of the CSV file, enhancing user understanding.</a:t>
            </a:r>
          </a:p>
          <a:p>
            <a:pPr algn="l" marL="404714" indent="-202357" lvl="1">
              <a:lnSpc>
                <a:spcPts val="2624"/>
              </a:lnSpc>
              <a:buFont typeface="Arial"/>
              <a:buChar char="•"/>
            </a:pPr>
            <a:r>
              <a:rPr lang="en-US" sz="1874">
                <a:solidFill>
                  <a:srgbClr val="FFFFFF"/>
                </a:solidFill>
                <a:latin typeface="Open Sans"/>
              </a:rPr>
              <a:t>Self-settable threshold for anomaly detection in bytes provides flexibility for customized monitoring based on user preferences.</a:t>
            </a:r>
          </a:p>
          <a:p>
            <a:pPr algn="l">
              <a:lnSpc>
                <a:spcPts val="262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947856" y="1916247"/>
            <a:ext cx="9285321" cy="4427760"/>
          </a:xfrm>
          <a:custGeom>
            <a:avLst/>
            <a:gdLst/>
            <a:ahLst/>
            <a:cxnLst/>
            <a:rect r="r" b="b" t="t" l="l"/>
            <a:pathLst>
              <a:path h="4427760" w="9285321">
                <a:moveTo>
                  <a:pt x="0" y="0"/>
                </a:moveTo>
                <a:lnTo>
                  <a:pt x="9285321" y="0"/>
                </a:lnTo>
                <a:lnTo>
                  <a:pt x="9285321" y="4427760"/>
                </a:lnTo>
                <a:lnTo>
                  <a:pt x="0" y="4427760"/>
                </a:lnTo>
                <a:lnTo>
                  <a:pt x="0" y="0"/>
                </a:lnTo>
                <a:close/>
              </a:path>
            </a:pathLst>
          </a:custGeom>
          <a:blipFill>
            <a:blip r:embed="rId5"/>
            <a:stretch>
              <a:fillRect l="0" t="0" r="0" b="0"/>
            </a:stretch>
          </a:blipFill>
        </p:spPr>
      </p:sp>
      <p:sp>
        <p:nvSpPr>
          <p:cNvPr name="Freeform 14" id="14"/>
          <p:cNvSpPr/>
          <p:nvPr/>
        </p:nvSpPr>
        <p:spPr>
          <a:xfrm flipH="false" flipV="false" rot="0">
            <a:off x="1028700" y="7196575"/>
            <a:ext cx="9204477" cy="2558258"/>
          </a:xfrm>
          <a:custGeom>
            <a:avLst/>
            <a:gdLst/>
            <a:ahLst/>
            <a:cxnLst/>
            <a:rect r="r" b="b" t="t" l="l"/>
            <a:pathLst>
              <a:path h="2558258" w="9204477">
                <a:moveTo>
                  <a:pt x="0" y="0"/>
                </a:moveTo>
                <a:lnTo>
                  <a:pt x="9204477" y="0"/>
                </a:lnTo>
                <a:lnTo>
                  <a:pt x="9204477" y="2558258"/>
                </a:lnTo>
                <a:lnTo>
                  <a:pt x="0" y="2558258"/>
                </a:lnTo>
                <a:lnTo>
                  <a:pt x="0" y="0"/>
                </a:lnTo>
                <a:close/>
              </a:path>
            </a:pathLst>
          </a:custGeom>
          <a:blipFill>
            <a:blip r:embed="rId6"/>
            <a:stretch>
              <a:fillRect l="0" t="0" r="-3851" b="0"/>
            </a:stretch>
          </a:blipFill>
        </p:spPr>
      </p:sp>
      <p:sp>
        <p:nvSpPr>
          <p:cNvPr name="Freeform 15" id="15"/>
          <p:cNvSpPr/>
          <p:nvPr/>
        </p:nvSpPr>
        <p:spPr>
          <a:xfrm flipH="false" flipV="false" rot="0">
            <a:off x="10891952" y="1916247"/>
            <a:ext cx="5995587" cy="2333656"/>
          </a:xfrm>
          <a:custGeom>
            <a:avLst/>
            <a:gdLst/>
            <a:ahLst/>
            <a:cxnLst/>
            <a:rect r="r" b="b" t="t" l="l"/>
            <a:pathLst>
              <a:path h="2333656" w="5995587">
                <a:moveTo>
                  <a:pt x="0" y="0"/>
                </a:moveTo>
                <a:lnTo>
                  <a:pt x="5995587" y="0"/>
                </a:lnTo>
                <a:lnTo>
                  <a:pt x="5995587" y="2333656"/>
                </a:lnTo>
                <a:lnTo>
                  <a:pt x="0" y="2333656"/>
                </a:lnTo>
                <a:lnTo>
                  <a:pt x="0" y="0"/>
                </a:lnTo>
                <a:close/>
              </a:path>
            </a:pathLst>
          </a:custGeom>
          <a:blipFill>
            <a:blip r:embed="rId7"/>
            <a:stretch>
              <a:fillRect l="0" t="0" r="-13636" b="0"/>
            </a:stretch>
          </a:blipFill>
        </p:spPr>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947856" y="904875"/>
            <a:ext cx="11355554"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REAL APPLICATIONS PICS</a:t>
            </a:r>
          </a:p>
        </p:txBody>
      </p:sp>
      <p:sp>
        <p:nvSpPr>
          <p:cNvPr name="TextBox 21" id="21"/>
          <p:cNvSpPr txBox="true"/>
          <p:nvPr/>
        </p:nvSpPr>
        <p:spPr>
          <a:xfrm rot="0">
            <a:off x="11542466" y="4526128"/>
            <a:ext cx="4694560" cy="372744"/>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Anomaly situation highligted in red</a:t>
            </a:r>
          </a:p>
        </p:txBody>
      </p:sp>
      <p:sp>
        <p:nvSpPr>
          <p:cNvPr name="TextBox 22" id="22"/>
          <p:cNvSpPr txBox="true"/>
          <p:nvPr/>
        </p:nvSpPr>
        <p:spPr>
          <a:xfrm rot="0">
            <a:off x="991478" y="6305907"/>
            <a:ext cx="8272314" cy="372744"/>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Normal View of Output screen after Selecting Network traffic </a:t>
            </a:r>
          </a:p>
        </p:txBody>
      </p:sp>
      <p:sp>
        <p:nvSpPr>
          <p:cNvPr name="TextBox 23" id="23"/>
          <p:cNvSpPr txBox="true"/>
          <p:nvPr/>
        </p:nvSpPr>
        <p:spPr>
          <a:xfrm rot="0">
            <a:off x="10361010" y="8040434"/>
            <a:ext cx="3348973" cy="1153794"/>
          </a:xfrm>
          <a:prstGeom prst="rect">
            <a:avLst/>
          </a:prstGeom>
        </p:spPr>
        <p:txBody>
          <a:bodyPr anchor="t" rtlCol="false" tIns="0" lIns="0" bIns="0" rIns="0">
            <a:spAutoFit/>
          </a:bodyPr>
          <a:lstStyle/>
          <a:p>
            <a:pPr algn="ctr">
              <a:lnSpc>
                <a:spcPts val="3080"/>
              </a:lnSpc>
            </a:pPr>
            <a:r>
              <a:rPr lang="en-US" sz="2200">
                <a:solidFill>
                  <a:srgbClr val="FFFFFF"/>
                </a:solidFill>
                <a:latin typeface="Canva Sans"/>
              </a:rPr>
              <a:t>Better analysis view of traffic through network.csv file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1" id="1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2" id="1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3" id="1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4" id="1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15" id="15"/>
          <p:cNvGrpSpPr/>
          <p:nvPr/>
        </p:nvGrpSpPr>
        <p:grpSpPr>
          <a:xfrm rot="0">
            <a:off x="18144623" y="8078534"/>
            <a:ext cx="143377" cy="1179766"/>
            <a:chOff x="0" y="0"/>
            <a:chExt cx="46272" cy="380749"/>
          </a:xfrm>
        </p:grpSpPr>
        <p:sp>
          <p:nvSpPr>
            <p:cNvPr name="Freeform 16" id="16"/>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7" id="17"/>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3129312" y="0"/>
            <a:ext cx="4558191" cy="10287000"/>
            <a:chOff x="0" y="0"/>
            <a:chExt cx="652245" cy="1471996"/>
          </a:xfrm>
        </p:grpSpPr>
        <p:sp>
          <p:nvSpPr>
            <p:cNvPr name="Freeform 19" id="19"/>
            <p:cNvSpPr/>
            <p:nvPr/>
          </p:nvSpPr>
          <p:spPr>
            <a:xfrm flipH="false" flipV="false" rot="0">
              <a:off x="0" y="0"/>
              <a:ext cx="652245" cy="1471996"/>
            </a:xfrm>
            <a:custGeom>
              <a:avLst/>
              <a:gdLst/>
              <a:ahLst/>
              <a:cxnLst/>
              <a:rect r="r" b="b" t="t" l="l"/>
              <a:pathLst>
                <a:path h="1471996" w="652245">
                  <a:moveTo>
                    <a:pt x="0" y="0"/>
                  </a:moveTo>
                  <a:lnTo>
                    <a:pt x="652245" y="0"/>
                  </a:lnTo>
                  <a:lnTo>
                    <a:pt x="652245" y="1471996"/>
                  </a:lnTo>
                  <a:lnTo>
                    <a:pt x="0" y="1471996"/>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652245" cy="151009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054196" y="1937971"/>
            <a:ext cx="8708423" cy="6651058"/>
          </a:xfrm>
          <a:custGeom>
            <a:avLst/>
            <a:gdLst/>
            <a:ahLst/>
            <a:cxnLst/>
            <a:rect r="r" b="b" t="t" l="l"/>
            <a:pathLst>
              <a:path h="6651058" w="8708423">
                <a:moveTo>
                  <a:pt x="0" y="0"/>
                </a:moveTo>
                <a:lnTo>
                  <a:pt x="8708423" y="0"/>
                </a:lnTo>
                <a:lnTo>
                  <a:pt x="8708423" y="6651058"/>
                </a:lnTo>
                <a:lnTo>
                  <a:pt x="0" y="6651058"/>
                </a:lnTo>
                <a:lnTo>
                  <a:pt x="0" y="0"/>
                </a:lnTo>
                <a:close/>
              </a:path>
            </a:pathLst>
          </a:custGeom>
          <a:blipFill>
            <a:blip r:embed="rId5"/>
            <a:stretch>
              <a:fillRect l="0" t="0" r="0" b="0"/>
            </a:stretch>
          </a:blipFill>
        </p:spPr>
      </p:sp>
      <p:grpSp>
        <p:nvGrpSpPr>
          <p:cNvPr name="Group 22" id="22"/>
          <p:cNvGrpSpPr/>
          <p:nvPr/>
        </p:nvGrpSpPr>
        <p:grpSpPr>
          <a:xfrm rot="0">
            <a:off x="1258511" y="2134862"/>
            <a:ext cx="8283783" cy="4413203"/>
            <a:chOff x="0" y="0"/>
            <a:chExt cx="11045044" cy="5884271"/>
          </a:xfrm>
        </p:grpSpPr>
        <p:pic>
          <p:nvPicPr>
            <p:cNvPr name="Picture 23" id="23"/>
            <p:cNvPicPr>
              <a:picLocks noChangeAspect="true"/>
            </p:cNvPicPr>
            <p:nvPr/>
          </p:nvPicPr>
          <p:blipFill>
            <a:blip r:embed="rId6"/>
            <a:srcRect l="0" t="10093" r="0" b="10093"/>
            <a:stretch>
              <a:fillRect/>
            </a:stretch>
          </p:blipFill>
          <p:spPr>
            <a:xfrm flipH="false" flipV="false">
              <a:off x="0" y="0"/>
              <a:ext cx="11045044" cy="5884271"/>
            </a:xfrm>
            <a:prstGeom prst="rect">
              <a:avLst/>
            </a:prstGeom>
          </p:spPr>
        </p:pic>
      </p:grpSp>
      <p:sp>
        <p:nvSpPr>
          <p:cNvPr name="TextBox 24" id="24"/>
          <p:cNvSpPr txBox="true"/>
          <p:nvPr/>
        </p:nvSpPr>
        <p:spPr>
          <a:xfrm rot="0">
            <a:off x="11338346" y="2294524"/>
            <a:ext cx="4502358" cy="2046939"/>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TEAM MEMBERS</a:t>
            </a:r>
          </a:p>
        </p:txBody>
      </p:sp>
      <p:sp>
        <p:nvSpPr>
          <p:cNvPr name="TextBox 25" id="25"/>
          <p:cNvSpPr txBox="true"/>
          <p:nvPr/>
        </p:nvSpPr>
        <p:spPr>
          <a:xfrm rot="0">
            <a:off x="11338346" y="4836746"/>
            <a:ext cx="4367344" cy="807871"/>
          </a:xfrm>
          <a:prstGeom prst="rect">
            <a:avLst/>
          </a:prstGeom>
        </p:spPr>
        <p:txBody>
          <a:bodyPr anchor="t" rtlCol="false" tIns="0" lIns="0" bIns="0" rIns="0">
            <a:spAutoFit/>
          </a:bodyPr>
          <a:lstStyle/>
          <a:p>
            <a:pPr algn="l">
              <a:lnSpc>
                <a:spcPts val="3246"/>
              </a:lnSpc>
            </a:pPr>
            <a:r>
              <a:rPr lang="en-US" sz="2319">
                <a:solidFill>
                  <a:srgbClr val="FFFFFF"/>
                </a:solidFill>
                <a:latin typeface="Open Sans"/>
              </a:rPr>
              <a:t>Saumitra Agrawal(B22AI054)</a:t>
            </a:r>
          </a:p>
          <a:p>
            <a:pPr algn="l">
              <a:lnSpc>
                <a:spcPts val="3246"/>
              </a:lnSpc>
              <a:spcBef>
                <a:spcPct val="0"/>
              </a:spcBef>
            </a:pPr>
            <a:r>
              <a:rPr lang="en-US" sz="2319">
                <a:solidFill>
                  <a:srgbClr val="FFFFFF"/>
                </a:solidFill>
                <a:latin typeface="Open Sans"/>
              </a:rPr>
              <a:t>Atharva Date(B22AI045)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DAGENsw7t5Q</dc:identifier>
  <dcterms:modified xsi:type="dcterms:W3CDTF">2011-08-01T06:04:30Z</dcterms:modified>
  <cp:revision>1</cp:revision>
  <dc:title>Purple Futuristic Technology Presentation</dc:title>
</cp:coreProperties>
</file>